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" userDrawn="1">
          <p15:clr>
            <a:srgbClr val="A4A3A4"/>
          </p15:clr>
        </p15:guide>
        <p15:guide id="2" pos="75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3114" y="114"/>
      </p:cViewPr>
      <p:guideLst>
        <p:guide orient="horz" pos="217"/>
        <p:guide pos="75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7EC8-446F-4024-A3C9-49E55305C7FE}" type="datetimeFigureOut">
              <a:rPr lang="ko-KR" altLang="en-US" smtClean="0"/>
              <a:pPr/>
              <a:t>2021-07-26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3A13-A8C3-4DD6-A232-9E2916C442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919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7EC8-446F-4024-A3C9-49E55305C7FE}" type="datetimeFigureOut">
              <a:rPr lang="ko-KR" altLang="en-US" smtClean="0"/>
              <a:pPr/>
              <a:t>2021-07-26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3A13-A8C3-4DD6-A232-9E2916C442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055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7EC8-446F-4024-A3C9-49E55305C7FE}" type="datetimeFigureOut">
              <a:rPr lang="ko-KR" altLang="en-US" smtClean="0"/>
              <a:pPr/>
              <a:t>2021-07-26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3A13-A8C3-4DD6-A232-9E2916C442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104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7EC8-446F-4024-A3C9-49E55305C7FE}" type="datetimeFigureOut">
              <a:rPr lang="ko-KR" altLang="en-US" smtClean="0"/>
              <a:pPr/>
              <a:t>2021-07-26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3A13-A8C3-4DD6-A232-9E2916C442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33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7EC8-446F-4024-A3C9-49E55305C7FE}" type="datetimeFigureOut">
              <a:rPr lang="ko-KR" altLang="en-US" smtClean="0"/>
              <a:pPr/>
              <a:t>2021-07-26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3A13-A8C3-4DD6-A232-9E2916C442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951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7EC8-446F-4024-A3C9-49E55305C7FE}" type="datetimeFigureOut">
              <a:rPr lang="ko-KR" altLang="en-US" smtClean="0"/>
              <a:pPr/>
              <a:t>2021-07-26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3A13-A8C3-4DD6-A232-9E2916C442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1126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7EC8-446F-4024-A3C9-49E55305C7FE}" type="datetimeFigureOut">
              <a:rPr lang="ko-KR" altLang="en-US" smtClean="0"/>
              <a:pPr/>
              <a:t>2021-07-26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3A13-A8C3-4DD6-A232-9E2916C442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528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7EC8-446F-4024-A3C9-49E55305C7FE}" type="datetimeFigureOut">
              <a:rPr lang="ko-KR" altLang="en-US" smtClean="0"/>
              <a:pPr/>
              <a:t>2021-07-26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3A13-A8C3-4DD6-A232-9E2916C442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766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7EC8-446F-4024-A3C9-49E55305C7FE}" type="datetimeFigureOut">
              <a:rPr lang="ko-KR" altLang="en-US" smtClean="0"/>
              <a:pPr/>
              <a:t>2021-07-26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3A13-A8C3-4DD6-A232-9E2916C442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447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7EC8-446F-4024-A3C9-49E55305C7FE}" type="datetimeFigureOut">
              <a:rPr lang="ko-KR" altLang="en-US" smtClean="0"/>
              <a:pPr/>
              <a:t>2021-07-26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3A13-A8C3-4DD6-A232-9E2916C442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0766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7EC8-446F-4024-A3C9-49E55305C7FE}" type="datetimeFigureOut">
              <a:rPr lang="ko-KR" altLang="en-US" smtClean="0"/>
              <a:pPr/>
              <a:t>2021-07-26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3A13-A8C3-4DD6-A232-9E2916C442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78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A7EC8-446F-4024-A3C9-49E55305C7FE}" type="datetimeFigureOut">
              <a:rPr lang="ko-KR" altLang="en-US" smtClean="0"/>
              <a:pPr/>
              <a:t>2021-07-26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83A13-A8C3-4DD6-A232-9E2916C442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167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4050" y="154127"/>
            <a:ext cx="30099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200" b="1" dirty="0">
                <a:latin typeface="+mn-ea"/>
              </a:rPr>
              <a:t>입사</a:t>
            </a:r>
            <a:r>
              <a:rPr lang="en-US" altLang="ko-KR" sz="2200" b="1" dirty="0">
                <a:latin typeface="+mn-ea"/>
              </a:rPr>
              <a:t> </a:t>
            </a:r>
            <a:r>
              <a:rPr lang="ko-KR" altLang="en-US" sz="2200" b="1" dirty="0">
                <a:latin typeface="+mn-ea"/>
              </a:rPr>
              <a:t>지원서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50" y="842356"/>
            <a:ext cx="685165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 dirty="0"/>
              <a:t>기본 정보</a:t>
            </a:r>
            <a:r>
              <a:rPr lang="ko-KR" altLang="en-US" sz="1000" dirty="0"/>
              <a:t>     </a:t>
            </a:r>
            <a:r>
              <a:rPr lang="en-US" altLang="ko-K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</a:t>
            </a:r>
            <a:r>
              <a:rPr lang="ko-KR" alt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사진은 최근 </a:t>
            </a:r>
            <a:r>
              <a:rPr lang="en-US" altLang="ko-K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r>
              <a:rPr lang="ko-KR" alt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개월 이내 촬영하신 것을 사용합니다</a:t>
            </a:r>
            <a:endParaRPr lang="ko-KR" altLang="en-US" sz="1000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106680" y="1177405"/>
            <a:ext cx="6644640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624356"/>
              </p:ext>
            </p:extLst>
          </p:nvPr>
        </p:nvGraphicFramePr>
        <p:xfrm>
          <a:off x="106680" y="1338695"/>
          <a:ext cx="6644640" cy="1334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6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4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9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0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8969">
                <a:tc>
                  <a:txBody>
                    <a:bodyPr/>
                    <a:lstStyle/>
                    <a:p>
                      <a:pPr algn="dist" latinLnBrk="1">
                        <a:lnSpc>
                          <a:spcPts val="1800"/>
                        </a:lnSpc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성명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성별</a:t>
                      </a:r>
                    </a:p>
                  </a:txBody>
                  <a:tcPr marL="144000" marR="144000" marT="54000" marB="54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T="54000" marB="54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 latinLnBrk="1">
                        <a:lnSpc>
                          <a:spcPts val="1800"/>
                        </a:lnSpc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취미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특기</a:t>
                      </a:r>
                    </a:p>
                  </a:txBody>
                  <a:tcPr marL="144000" marR="144000" marT="54000" marB="54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T="54000" marB="54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en-US" altLang="ko-KR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ts val="1800"/>
                        </a:lnSpc>
                      </a:pPr>
                      <a:endParaRPr lang="en-US" altLang="ko-KR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ts val="1800"/>
                        </a:lnSpc>
                      </a:pPr>
                      <a:endParaRPr lang="en-US" altLang="ko-KR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ts val="1800"/>
                        </a:lnSpc>
                      </a:pPr>
                      <a:endParaRPr lang="en-US" altLang="ko-KR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사진</a:t>
                      </a:r>
                    </a:p>
                  </a:txBody>
                  <a:tcPr marT="54000" marB="54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969">
                <a:tc>
                  <a:txBody>
                    <a:bodyPr/>
                    <a:lstStyle/>
                    <a:p>
                      <a:pPr algn="dist" latinLnBrk="1">
                        <a:lnSpc>
                          <a:spcPts val="1800"/>
                        </a:lnSpc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생년월일</a:t>
                      </a:r>
                    </a:p>
                  </a:txBody>
                  <a:tcPr marL="144000" marR="144000" marT="54000" marB="54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T="54000" marB="54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 latinLnBrk="1">
                        <a:lnSpc>
                          <a:spcPts val="1800"/>
                        </a:lnSpc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휴대전화</a:t>
                      </a:r>
                    </a:p>
                  </a:txBody>
                  <a:tcPr marL="144000" marR="144000" marT="54000" marB="54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T="54000" marB="54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>
                        <a:lnSpc>
                          <a:spcPts val="1800"/>
                        </a:lnSpc>
                      </a:pP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969">
                <a:tc>
                  <a:txBody>
                    <a:bodyPr/>
                    <a:lstStyle/>
                    <a:p>
                      <a:pPr algn="dist" latinLnBrk="1">
                        <a:lnSpc>
                          <a:spcPts val="1800"/>
                        </a:lnSpc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이 메 일</a:t>
                      </a:r>
                    </a:p>
                  </a:txBody>
                  <a:tcPr marL="144000" marR="144000" marT="54000" marB="54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T="54000" marB="54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병역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계급</a:t>
                      </a:r>
                    </a:p>
                  </a:txBody>
                  <a:tcPr marL="144000" marR="144000" marT="54000" marB="54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T="54000" marB="54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>
                        <a:lnSpc>
                          <a:spcPts val="1800"/>
                        </a:lnSpc>
                      </a:pP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825">
                <a:tc>
                  <a:txBody>
                    <a:bodyPr/>
                    <a:lstStyle/>
                    <a:p>
                      <a:pPr algn="dist"/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거주지 주소</a:t>
                      </a:r>
                    </a:p>
                  </a:txBody>
                  <a:tcPr marL="144000" marR="144000" marT="54000" marB="54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ko-KR" altLang="en-US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T="54000" marB="54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ts val="1800"/>
                        </a:lnSpc>
                      </a:pP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ko-KR" altLang="en-US" sz="1100" b="1" dirty="0"/>
                    </a:p>
                  </a:txBody>
                  <a:tcPr marL="144000" marR="144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ko-KR" altLang="en-US" sz="1100" dirty="0"/>
                    </a:p>
                  </a:txBody>
                  <a:tcPr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350" y="2703479"/>
            <a:ext cx="685165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 dirty="0"/>
              <a:t>학력</a:t>
            </a:r>
            <a:r>
              <a:rPr lang="en-US" altLang="ko-KR" sz="1300" b="1" dirty="0"/>
              <a:t> </a:t>
            </a:r>
            <a:r>
              <a:rPr lang="ko-KR" altLang="en-US" sz="1300" b="1" dirty="0"/>
              <a:t>사항</a:t>
            </a:r>
            <a:r>
              <a:rPr lang="ko-KR" altLang="en-US" sz="1000" b="1" dirty="0"/>
              <a:t>    </a:t>
            </a:r>
            <a:r>
              <a:rPr lang="ko-KR" altLang="en-US" sz="1000" dirty="0"/>
              <a:t> </a:t>
            </a:r>
            <a:r>
              <a:rPr lang="en-US" altLang="ko-K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 </a:t>
            </a:r>
            <a:r>
              <a:rPr lang="ko-KR" alt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칸이 부족할 경우 상위 학력부터 우선적으로 적습니다</a:t>
            </a:r>
            <a:endParaRPr lang="ko-KR" altLang="en-US" sz="1000" dirty="0"/>
          </a:p>
        </p:txBody>
      </p:sp>
      <p:cxnSp>
        <p:nvCxnSpPr>
          <p:cNvPr id="14" name="직선 연결선 13"/>
          <p:cNvCxnSpPr/>
          <p:nvPr/>
        </p:nvCxnSpPr>
        <p:spPr>
          <a:xfrm>
            <a:off x="106680" y="3048919"/>
            <a:ext cx="6644640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74048"/>
              </p:ext>
            </p:extLst>
          </p:nvPr>
        </p:nvGraphicFramePr>
        <p:xfrm>
          <a:off x="106680" y="3189427"/>
          <a:ext cx="6644638" cy="1172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4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6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1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9737">
                <a:tc>
                  <a:txBody>
                    <a:bodyPr/>
                    <a:lstStyle/>
                    <a:p>
                      <a:pPr algn="dist" latinLnBrk="1">
                        <a:lnSpc>
                          <a:spcPts val="1800"/>
                        </a:lnSpc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학교명</a:t>
                      </a:r>
                    </a:p>
                  </a:txBody>
                  <a:tcPr marL="216000" marR="21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dist" latinLnBrk="1">
                        <a:lnSpc>
                          <a:spcPts val="1800"/>
                        </a:lnSpc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 간</a:t>
                      </a:r>
                    </a:p>
                  </a:txBody>
                  <a:tcPr marL="216000" marR="21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dist" latinLnBrk="1">
                        <a:lnSpc>
                          <a:spcPts val="1800"/>
                        </a:lnSpc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소재지</a:t>
                      </a:r>
                    </a:p>
                  </a:txBody>
                  <a:tcPr marL="216000" marR="21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dist" latinLnBrk="1">
                        <a:lnSpc>
                          <a:spcPts val="1800"/>
                        </a:lnSpc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전공</a:t>
                      </a:r>
                    </a:p>
                  </a:txBody>
                  <a:tcPr marL="216000" marR="21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dist" latinLnBrk="1">
                        <a:lnSpc>
                          <a:spcPts val="1800"/>
                        </a:lnSpc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복수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부전공</a:t>
                      </a:r>
                    </a:p>
                  </a:txBody>
                  <a:tcPr marL="216000" marR="21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dist" latinLnBrk="1">
                        <a:lnSpc>
                          <a:spcPts val="1800"/>
                        </a:lnSpc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학점</a:t>
                      </a:r>
                    </a:p>
                  </a:txBody>
                  <a:tcPr marL="216000" marR="21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737"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62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62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9050" y="4483191"/>
            <a:ext cx="685165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 dirty="0"/>
              <a:t>자격</a:t>
            </a:r>
            <a:r>
              <a:rPr lang="en-US" altLang="ko-KR" sz="1300" b="1" dirty="0"/>
              <a:t> </a:t>
            </a:r>
            <a:r>
              <a:rPr lang="ko-KR" altLang="en-US" sz="1300" b="1" dirty="0"/>
              <a:t>사항</a:t>
            </a:r>
            <a:r>
              <a:rPr lang="en-US" altLang="ko-KR" sz="1300" b="1" dirty="0"/>
              <a:t>/</a:t>
            </a:r>
            <a:r>
              <a:rPr lang="ko-KR" altLang="en-US" sz="1300" b="1" dirty="0"/>
              <a:t>수상경력</a:t>
            </a:r>
            <a:r>
              <a:rPr lang="ko-KR" altLang="en-US" sz="1000" b="1" dirty="0"/>
              <a:t>     </a:t>
            </a:r>
            <a:r>
              <a:rPr lang="en-US" altLang="ko-K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 </a:t>
            </a:r>
            <a:r>
              <a:rPr lang="ko-KR" alt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칸이 부족할 경우 중요한 자격증 </a:t>
            </a:r>
            <a:r>
              <a:rPr lang="en-US" altLang="ko-K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  <a:r>
              <a:rPr lang="ko-KR" alt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개를 우선적으로 적습니다</a:t>
            </a:r>
            <a:endParaRPr lang="ko-KR" altLang="en-US" sz="1000" dirty="0"/>
          </a:p>
        </p:txBody>
      </p:sp>
      <p:cxnSp>
        <p:nvCxnSpPr>
          <p:cNvPr id="17" name="직선 연결선 16"/>
          <p:cNvCxnSpPr/>
          <p:nvPr/>
        </p:nvCxnSpPr>
        <p:spPr>
          <a:xfrm>
            <a:off x="119380" y="4818240"/>
            <a:ext cx="6644640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445955"/>
              </p:ext>
            </p:extLst>
          </p:nvPr>
        </p:nvGraphicFramePr>
        <p:xfrm>
          <a:off x="119380" y="4958748"/>
          <a:ext cx="6631939" cy="1172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1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0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07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9737">
                <a:tc>
                  <a:txBody>
                    <a:bodyPr/>
                    <a:lstStyle/>
                    <a:p>
                      <a:pPr algn="dist" latinLnBrk="1">
                        <a:lnSpc>
                          <a:spcPts val="1800"/>
                        </a:lnSpc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명칭</a:t>
                      </a:r>
                    </a:p>
                  </a:txBody>
                  <a:tcPr marL="216000" marR="21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dist" latinLnBrk="1">
                        <a:lnSpc>
                          <a:spcPts val="1800"/>
                        </a:lnSpc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발행처</a:t>
                      </a:r>
                    </a:p>
                  </a:txBody>
                  <a:tcPr marL="216000" marR="21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dist" latinLnBrk="1">
                        <a:lnSpc>
                          <a:spcPts val="1800"/>
                        </a:lnSpc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취득일</a:t>
                      </a:r>
                    </a:p>
                  </a:txBody>
                  <a:tcPr marL="216000" marR="21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dist" latinLnBrk="1">
                        <a:lnSpc>
                          <a:spcPts val="1800"/>
                        </a:lnSpc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종료일</a:t>
                      </a:r>
                    </a:p>
                  </a:txBody>
                  <a:tcPr marL="216000" marR="21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737"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62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62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9050" y="8238895"/>
            <a:ext cx="685165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 dirty="0"/>
              <a:t>컴퓨터 활용 및 외국어 능력     </a:t>
            </a:r>
            <a:r>
              <a:rPr lang="en-US" altLang="ko-K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 </a:t>
            </a:r>
            <a:r>
              <a:rPr lang="ko-KR" alt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상</a:t>
            </a:r>
            <a:r>
              <a:rPr lang="en-US" altLang="ko-K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중</a:t>
            </a:r>
            <a:r>
              <a:rPr lang="en-US" altLang="ko-K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하에 밑줄을 긋고</a:t>
            </a:r>
            <a:r>
              <a:rPr lang="en-US" altLang="ko-K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ko-KR" alt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기타  활용 능력이 있을 경우 빈 칸에 적습니다</a:t>
            </a:r>
            <a:endParaRPr lang="ko-KR" altLang="en-US" sz="1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119380" y="8584335"/>
            <a:ext cx="6644640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110540"/>
              </p:ext>
            </p:extLst>
          </p:nvPr>
        </p:nvGraphicFramePr>
        <p:xfrm>
          <a:off x="119380" y="8745625"/>
          <a:ext cx="6631939" cy="872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78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89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79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9737">
                <a:tc rowSpan="3">
                  <a:txBody>
                    <a:bodyPr/>
                    <a:lstStyle/>
                    <a:p>
                      <a:pPr algn="dist" latinLnBrk="1">
                        <a:lnSpc>
                          <a:spcPts val="1800"/>
                        </a:lnSpc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외</a:t>
                      </a:r>
                      <a:endParaRPr lang="en-US" altLang="ko-KR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dist" latinLnBrk="1">
                        <a:lnSpc>
                          <a:spcPts val="1800"/>
                        </a:lnSpc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국</a:t>
                      </a:r>
                      <a:endParaRPr lang="en-US" altLang="ko-KR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dist" latinLnBrk="1">
                        <a:lnSpc>
                          <a:spcPts val="1800"/>
                        </a:lnSpc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어</a:t>
                      </a:r>
                    </a:p>
                  </a:txBody>
                  <a:tcPr marL="216000" marR="21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dist" latinLnBrk="1">
                        <a:lnSpc>
                          <a:spcPts val="1800"/>
                        </a:lnSpc>
                      </a:pPr>
                      <a:r>
                        <a:rPr lang="ko-KR" altLang="en-US" sz="1000" b="1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언어명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144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 latinLnBrk="1">
                        <a:lnSpc>
                          <a:spcPts val="1800"/>
                        </a:lnSpc>
                      </a:pPr>
                      <a:r>
                        <a:rPr lang="ko-KR" altLang="en-US" sz="1000" b="1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테스트명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144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 latinLnBrk="1">
                        <a:lnSpc>
                          <a:spcPts val="1800"/>
                        </a:lnSpc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점수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레벨</a:t>
                      </a:r>
                    </a:p>
                  </a:txBody>
                  <a:tcPr marL="108000" marR="144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dist" latinLnBrk="1">
                        <a:lnSpc>
                          <a:spcPts val="1800"/>
                        </a:lnSpc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컴퓨터</a:t>
                      </a:r>
                    </a:p>
                  </a:txBody>
                  <a:tcPr marL="216000" marR="21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dist" latinLnBrk="1">
                        <a:lnSpc>
                          <a:spcPts val="1800"/>
                        </a:lnSpc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파워포인트</a:t>
                      </a:r>
                    </a:p>
                  </a:txBody>
                  <a:tcPr marL="180000" marR="180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 latinLnBrk="1">
                        <a:lnSpc>
                          <a:spcPts val="1800"/>
                        </a:lnSpc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상 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중 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하</a:t>
                      </a:r>
                    </a:p>
                  </a:txBody>
                  <a:tcPr marL="180000" marR="180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737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 latinLnBrk="1">
                        <a:lnSpc>
                          <a:spcPts val="1800"/>
                        </a:lnSpc>
                      </a:pPr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엑셀</a:t>
                      </a:r>
                    </a:p>
                  </a:txBody>
                  <a:tcPr marL="180000" marR="180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 latinLnBrk="1">
                        <a:lnSpc>
                          <a:spcPts val="1800"/>
                        </a:lnSpc>
                      </a:pPr>
                      <a:r>
                        <a:rPr lang="ko-KR" altLang="en-US" sz="10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상 </a:t>
                      </a:r>
                      <a:r>
                        <a:rPr lang="en-US" altLang="ko-KR" sz="10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0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중 </a:t>
                      </a:r>
                      <a:r>
                        <a:rPr lang="en-US" altLang="ko-KR" sz="10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0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하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80000" marR="180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629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 latinLnBrk="1">
                        <a:lnSpc>
                          <a:spcPts val="1800"/>
                        </a:lnSpc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80000" marR="180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 latinLnBrk="1">
                        <a:lnSpc>
                          <a:spcPts val="1800"/>
                        </a:lnSpc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상 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중 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하</a:t>
                      </a:r>
                    </a:p>
                  </a:txBody>
                  <a:tcPr marL="180000" marR="180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996537" y="9673389"/>
            <a:ext cx="863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>
                <a:latin typeface="+mn-ea"/>
              </a:rPr>
              <a:t>1/4</a:t>
            </a:r>
            <a:endParaRPr lang="ko-KR" altLang="en-US" sz="1000" dirty="0">
              <a:latin typeface="+mn-e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50" y="6249092"/>
            <a:ext cx="685165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 dirty="0"/>
              <a:t>경력 사항</a:t>
            </a:r>
            <a:r>
              <a:rPr lang="ko-KR" altLang="en-US" sz="1000" dirty="0"/>
              <a:t>     </a:t>
            </a:r>
            <a:r>
              <a:rPr lang="en-US" altLang="ko-K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 </a:t>
            </a:r>
            <a:r>
              <a:rPr lang="ko-KR" alt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최근 순으로 최대 </a:t>
            </a:r>
            <a:r>
              <a:rPr lang="en-US" altLang="ko-K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  <a:r>
              <a:rPr lang="ko-KR" alt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가지를 적되</a:t>
            </a:r>
            <a:r>
              <a:rPr lang="en-US" altLang="ko-K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ko-KR" alt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주요수행업무는 지원하는 직무와 연관 있는 내용 중심으로 적습니다</a:t>
            </a:r>
            <a:r>
              <a:rPr lang="en-US" altLang="ko-K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ko-KR" altLang="en-US" sz="1000" dirty="0"/>
          </a:p>
        </p:txBody>
      </p:sp>
      <p:cxnSp>
        <p:nvCxnSpPr>
          <p:cNvPr id="32" name="직선 연결선 31"/>
          <p:cNvCxnSpPr/>
          <p:nvPr/>
        </p:nvCxnSpPr>
        <p:spPr>
          <a:xfrm>
            <a:off x="106680" y="6584141"/>
            <a:ext cx="6644640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118288"/>
              </p:ext>
            </p:extLst>
          </p:nvPr>
        </p:nvGraphicFramePr>
        <p:xfrm>
          <a:off x="119380" y="6733155"/>
          <a:ext cx="6631940" cy="13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4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2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9737">
                <a:tc>
                  <a:txBody>
                    <a:bodyPr/>
                    <a:lstStyle/>
                    <a:p>
                      <a:pPr algn="dist" latinLnBrk="1">
                        <a:lnSpc>
                          <a:spcPts val="1600"/>
                        </a:lnSpc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회사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000" b="1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기관명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108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600"/>
                        </a:lnSpc>
                      </a:pP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216000" marR="21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 latinLnBrk="1">
                        <a:lnSpc>
                          <a:spcPts val="1600"/>
                        </a:lnSpc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주요 수행 업무 </a:t>
                      </a:r>
                    </a:p>
                  </a:txBody>
                  <a:tcPr marL="900000" marR="900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629">
                <a:tc>
                  <a:txBody>
                    <a:bodyPr/>
                    <a:lstStyle/>
                    <a:p>
                      <a:pPr algn="dist" latinLnBrk="1">
                        <a:lnSpc>
                          <a:spcPts val="1600"/>
                        </a:lnSpc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재직기간</a:t>
                      </a:r>
                    </a:p>
                  </a:txBody>
                  <a:tcPr marL="108000" marR="108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600"/>
                        </a:lnSpc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87313" indent="-87313" algn="l" latinLnBrk="1">
                        <a:lnSpc>
                          <a:spcPts val="1600"/>
                        </a:lnSpc>
                        <a:buFont typeface="Arial" panose="020B0604020202020204" pitchFamily="34" charset="0"/>
                        <a:buChar char="•"/>
                      </a:pP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629">
                <a:tc>
                  <a:txBody>
                    <a:bodyPr/>
                    <a:lstStyle/>
                    <a:p>
                      <a:pPr algn="dist" latinLnBrk="1">
                        <a:lnSpc>
                          <a:spcPts val="1600"/>
                        </a:lnSpc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직급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직책</a:t>
                      </a:r>
                    </a:p>
                  </a:txBody>
                  <a:tcPr marL="108000" marR="108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600"/>
                        </a:lnSpc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629">
                <a:tc>
                  <a:txBody>
                    <a:bodyPr/>
                    <a:lstStyle/>
                    <a:p>
                      <a:pPr algn="dist" latinLnBrk="1">
                        <a:lnSpc>
                          <a:spcPts val="1600"/>
                        </a:lnSpc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연봉</a:t>
                      </a: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성과급 제외</a:t>
                      </a: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108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600"/>
                        </a:lnSpc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629">
                <a:tc>
                  <a:txBody>
                    <a:bodyPr/>
                    <a:lstStyle/>
                    <a:p>
                      <a:pPr algn="dist" latinLnBrk="1">
                        <a:lnSpc>
                          <a:spcPts val="1600"/>
                        </a:lnSpc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퇴직 사유</a:t>
                      </a:r>
                    </a:p>
                  </a:txBody>
                  <a:tcPr marL="108000" marR="108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600"/>
                        </a:lnSpc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" name="그림 2">
            <a:extLst>
              <a:ext uri="{FF2B5EF4-FFF2-40B4-BE49-F238E27FC236}">
                <a16:creationId xmlns:a16="http://schemas.microsoft.com/office/drawing/2014/main" id="{DE6BA28B-0DB7-4C72-83BD-A2823D5D0F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347" y="587020"/>
            <a:ext cx="1428750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453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350" y="274320"/>
            <a:ext cx="685165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 dirty="0"/>
              <a:t>자기소개서 </a:t>
            </a:r>
            <a:r>
              <a:rPr lang="ko-KR" altLang="en-US" sz="1000" dirty="0"/>
              <a:t>    </a:t>
            </a:r>
            <a:r>
              <a:rPr lang="en-US" altLang="ko-K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 </a:t>
            </a:r>
            <a:r>
              <a:rPr lang="ko-KR" alt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질문에 적절한 핵심적인 사항을 중심으로 적습니다</a:t>
            </a:r>
            <a:r>
              <a:rPr lang="en-US" altLang="ko-K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 </a:t>
            </a:r>
            <a:r>
              <a:rPr lang="ko-KR" alt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글 틀을 클릭한 후 작성하시면 됩니다</a:t>
            </a:r>
            <a:r>
              <a:rPr lang="en-US" altLang="ko-K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r>
              <a:rPr lang="ko-KR" alt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ko-KR" altLang="en-US" sz="1000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106680" y="619760"/>
            <a:ext cx="6644640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996537" y="9673389"/>
            <a:ext cx="863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>
                <a:latin typeface="+mn-ea"/>
              </a:rPr>
              <a:t>3/4</a:t>
            </a:r>
            <a:endParaRPr lang="ko-KR" altLang="en-US" sz="1000" dirty="0">
              <a:latin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180" y="924560"/>
            <a:ext cx="67081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 3" panose="05040102010807070707" pitchFamily="18" charset="2"/>
              <a:buChar char=""/>
            </a:pPr>
            <a:r>
              <a:rPr lang="ko-KR" altLang="en-US" sz="1100" b="1" dirty="0"/>
              <a:t>성장 과정을 간단하게 소개 부탁 드립니다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119380" y="1289050"/>
            <a:ext cx="6631940" cy="1134358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180" y="2702560"/>
            <a:ext cx="67081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 3" panose="05040102010807070707" pitchFamily="18" charset="2"/>
              <a:buChar char=""/>
            </a:pPr>
            <a:r>
              <a:rPr lang="ko-KR" altLang="en-US" sz="1100" b="1" dirty="0"/>
              <a:t>본인의 성격상 장점과 보완이 필요한 점은 무엇인지 기술 부탁 드립니다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119380" y="3067050"/>
            <a:ext cx="6631940" cy="1134358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575" y="4481377"/>
            <a:ext cx="67081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 3" panose="05040102010807070707" pitchFamily="18" charset="2"/>
              <a:buChar char=""/>
            </a:pPr>
            <a:r>
              <a:rPr lang="ko-KR" altLang="en-US" sz="1100" b="1" dirty="0" err="1"/>
              <a:t>알파코에</a:t>
            </a:r>
            <a:r>
              <a:rPr lang="ko-KR" altLang="en-US" sz="1100" b="1" dirty="0"/>
              <a:t> 지원하신 이유는 무엇인지 기술 부탁 드립니다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117775" y="4845867"/>
            <a:ext cx="6631940" cy="1134358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575" y="6246677"/>
            <a:ext cx="67081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 3" panose="05040102010807070707" pitchFamily="18" charset="2"/>
              <a:buChar char=""/>
            </a:pPr>
            <a:r>
              <a:rPr lang="ko-KR" altLang="en-US" sz="1100" b="1" dirty="0"/>
              <a:t>지원하신 직무를 잘 하실 수 있다는 것을 기술 부탁 드립니다 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117775" y="6611167"/>
            <a:ext cx="6631940" cy="1134358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ko-KR" sz="10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594" y="8036579"/>
            <a:ext cx="67081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 3" panose="05040102010807070707" pitchFamily="18" charset="2"/>
              <a:buChar char=""/>
            </a:pPr>
            <a:r>
              <a:rPr lang="ko-KR" altLang="en-US" sz="1100" b="1" dirty="0" err="1"/>
              <a:t>알파코에서</a:t>
            </a:r>
            <a:r>
              <a:rPr lang="ko-KR" altLang="en-US" sz="1100" b="1" dirty="0"/>
              <a:t> 이루고 싶은 포부나 비전이 무엇인지 기술 부탁 드립니다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125794" y="8401069"/>
            <a:ext cx="6631940" cy="1134358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ko-KR" alt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228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80" y="289558"/>
            <a:ext cx="67081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 3" panose="05040102010807070707" pitchFamily="18" charset="2"/>
              <a:buChar char=""/>
            </a:pPr>
            <a:r>
              <a:rPr lang="ko-KR" altLang="en-US" sz="1100" b="1" dirty="0"/>
              <a:t>지금까지 살아오면서 가장 큰 성취감을 느꼈던 것은 무엇이며</a:t>
            </a:r>
            <a:r>
              <a:rPr lang="en-US" altLang="ko-KR" sz="1100" b="1" dirty="0"/>
              <a:t>, </a:t>
            </a:r>
            <a:r>
              <a:rPr lang="ko-KR" altLang="en-US" sz="1100" b="1" dirty="0"/>
              <a:t>왜 그런지 기술 부탁 드립니다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119380" y="654048"/>
            <a:ext cx="6631940" cy="1134358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180" y="2067558"/>
            <a:ext cx="67081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 3" panose="05040102010807070707" pitchFamily="18" charset="2"/>
              <a:buChar char=""/>
            </a:pPr>
            <a:r>
              <a:rPr lang="ko-KR" altLang="en-US" sz="1100" b="1" dirty="0"/>
              <a:t>인생에서 꼭 지키고자 하는 가치관이 무엇인지 기술 부탁 드립니다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119380" y="2432048"/>
            <a:ext cx="6631940" cy="1134358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575" y="3846375"/>
            <a:ext cx="67081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 3" panose="05040102010807070707" pitchFamily="18" charset="2"/>
              <a:buChar char=""/>
            </a:pPr>
            <a:r>
              <a:rPr lang="ko-KR" altLang="en-US" sz="1100" b="1" dirty="0"/>
              <a:t>질문에는 포함되지 않았지만</a:t>
            </a:r>
            <a:r>
              <a:rPr lang="en-US" altLang="ko-KR" sz="1100" b="1" dirty="0"/>
              <a:t>,</a:t>
            </a:r>
            <a:r>
              <a:rPr lang="ko-KR" altLang="en-US" sz="1100" b="1" dirty="0"/>
              <a:t> 꼭 하고 싶은 말씀이 있으시면 적으시면 됩니다</a:t>
            </a:r>
            <a:r>
              <a:rPr lang="en-US" altLang="ko-KR" sz="1100" b="1" dirty="0"/>
              <a:t>.</a:t>
            </a:r>
            <a:endParaRPr lang="ko-KR" altLang="en-US" sz="1100" b="1" dirty="0"/>
          </a:p>
        </p:txBody>
      </p:sp>
      <p:sp>
        <p:nvSpPr>
          <p:cNvPr id="16" name="직사각형 15"/>
          <p:cNvSpPr/>
          <p:nvPr/>
        </p:nvSpPr>
        <p:spPr>
          <a:xfrm>
            <a:off x="117775" y="4210865"/>
            <a:ext cx="6631940" cy="1134358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575" y="5781014"/>
            <a:ext cx="670814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latin typeface="+mn-ea"/>
              </a:rPr>
              <a:t>※ </a:t>
            </a:r>
            <a:r>
              <a:rPr lang="ko-KR" altLang="en-US" sz="1200" b="1" dirty="0">
                <a:latin typeface="+mn-ea"/>
              </a:rPr>
              <a:t>근무 가능 일자 </a:t>
            </a:r>
            <a:r>
              <a:rPr lang="en-US" altLang="ko-KR" sz="1200" b="1" dirty="0">
                <a:latin typeface="+mn-ea"/>
              </a:rPr>
              <a:t>: </a:t>
            </a:r>
          </a:p>
          <a:p>
            <a:endParaRPr lang="en-US" altLang="ko-KR" sz="1200" b="1" dirty="0">
              <a:latin typeface="+mn-ea"/>
            </a:endParaRPr>
          </a:p>
          <a:p>
            <a:r>
              <a:rPr lang="en-US" altLang="ko-KR" sz="1200" b="1" dirty="0">
                <a:latin typeface="+mn-ea"/>
              </a:rPr>
              <a:t>※ </a:t>
            </a:r>
            <a:r>
              <a:rPr lang="ko-KR" altLang="en-US" sz="1200" b="1" dirty="0">
                <a:latin typeface="+mn-ea"/>
              </a:rPr>
              <a:t>희망 연봉 </a:t>
            </a:r>
            <a:r>
              <a:rPr lang="en-US" altLang="ko-KR" sz="1200" b="1" dirty="0">
                <a:latin typeface="+mn-ea"/>
              </a:rPr>
              <a:t>: </a:t>
            </a:r>
          </a:p>
          <a:p>
            <a:endParaRPr lang="en-US" altLang="ko-KR" sz="1200" b="1" dirty="0">
              <a:latin typeface="+mn-ea"/>
            </a:endParaRPr>
          </a:p>
          <a:p>
            <a:r>
              <a:rPr lang="en-US" altLang="ko-KR" sz="1200" b="1" dirty="0">
                <a:latin typeface="+mn-ea"/>
              </a:rPr>
              <a:t>※ </a:t>
            </a:r>
            <a:r>
              <a:rPr lang="ko-KR" altLang="en-US" sz="1200" b="1" dirty="0">
                <a:latin typeface="+mn-ea"/>
              </a:rPr>
              <a:t>희망 직급 </a:t>
            </a:r>
            <a:r>
              <a:rPr lang="en-US" altLang="ko-KR" sz="1200" b="1" dirty="0">
                <a:latin typeface="+mn-ea"/>
              </a:rPr>
              <a:t>: </a:t>
            </a:r>
          </a:p>
          <a:p>
            <a:endParaRPr lang="en-US" altLang="ko-KR" sz="1200" b="1" dirty="0">
              <a:latin typeface="+mn-ea"/>
            </a:endParaRPr>
          </a:p>
          <a:p>
            <a:pPr algn="ctr"/>
            <a:endParaRPr lang="en-US" altLang="ko-KR" sz="1400" b="1" dirty="0"/>
          </a:p>
          <a:p>
            <a:pPr algn="ctr"/>
            <a:endParaRPr lang="en-US" altLang="ko-KR" sz="1400" b="1" dirty="0"/>
          </a:p>
          <a:p>
            <a:pPr algn="ctr"/>
            <a:r>
              <a:rPr lang="ko-KR" altLang="en-US" sz="1400" b="1" dirty="0"/>
              <a:t>위에 기재한 모든 내용은 사실과 다름없을 서약합니다</a:t>
            </a:r>
            <a:r>
              <a:rPr lang="en-US" altLang="ko-KR" sz="1400" b="1" dirty="0"/>
              <a:t>.</a:t>
            </a:r>
          </a:p>
          <a:p>
            <a:pPr algn="ctr"/>
            <a:endParaRPr lang="en-US" altLang="ko-KR" sz="1200" b="1" dirty="0"/>
          </a:p>
          <a:p>
            <a:pPr algn="ctr"/>
            <a:endParaRPr lang="en-US" altLang="ko-KR" sz="1200" b="1" dirty="0"/>
          </a:p>
          <a:p>
            <a:pPr algn="ctr"/>
            <a:endParaRPr lang="en-US" altLang="ko-KR" sz="1200" b="1" dirty="0"/>
          </a:p>
          <a:p>
            <a:pPr algn="ctr"/>
            <a:r>
              <a:rPr lang="en-US" altLang="ko-KR" sz="1200" b="1" smtClean="0"/>
              <a:t>2021_. </a:t>
            </a:r>
            <a:r>
              <a:rPr lang="en-US" altLang="ko-KR" sz="1200" b="1" dirty="0"/>
              <a:t>_. __</a:t>
            </a:r>
          </a:p>
          <a:p>
            <a:pPr algn="ctr"/>
            <a:endParaRPr lang="en-US" altLang="ko-KR" sz="1200" b="1" dirty="0"/>
          </a:p>
          <a:p>
            <a:pPr algn="ctr"/>
            <a:r>
              <a:rPr lang="ko-KR" altLang="en-US" sz="1200" b="1" dirty="0"/>
              <a:t>작성자 </a:t>
            </a:r>
            <a:r>
              <a:rPr lang="en-US" altLang="ko-KR" sz="1200" b="1" dirty="0"/>
              <a:t>:                            </a:t>
            </a:r>
            <a:r>
              <a:rPr lang="en-US" altLang="ko-KR" sz="1050" dirty="0"/>
              <a:t>(</a:t>
            </a:r>
            <a:r>
              <a:rPr lang="ko-KR" altLang="en-US" sz="1050" dirty="0"/>
              <a:t>서명</a:t>
            </a:r>
            <a:r>
              <a:rPr lang="en-US" altLang="ko-KR" sz="1050" dirty="0"/>
              <a:t>)</a:t>
            </a:r>
            <a:endParaRPr lang="ko-KR" alt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5996537" y="9673389"/>
            <a:ext cx="863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>
                <a:latin typeface="+mn-ea"/>
              </a:rPr>
              <a:t>4/4</a:t>
            </a:r>
            <a:endParaRPr lang="ko-KR" altLang="en-US" sz="1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09796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1596</TotalTime>
  <Words>277</Words>
  <Application>Microsoft Office PowerPoint</Application>
  <PresentationFormat>A4 용지(210x297mm)</PresentationFormat>
  <Paragraphs>73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맑은 고딕</vt:lpstr>
      <vt:lpstr>Arial</vt:lpstr>
      <vt:lpstr>Calibri</vt:lpstr>
      <vt:lpstr>Calibri Light</vt:lpstr>
      <vt:lpstr>Wingdings 3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ss3814d@gmail.com</dc:creator>
  <cp:lastModifiedBy>R</cp:lastModifiedBy>
  <cp:revision>55</cp:revision>
  <cp:lastPrinted>2017-07-11T00:13:34Z</cp:lastPrinted>
  <dcterms:created xsi:type="dcterms:W3CDTF">2017-07-10T08:45:51Z</dcterms:created>
  <dcterms:modified xsi:type="dcterms:W3CDTF">2021-07-26T02:35:48Z</dcterms:modified>
</cp:coreProperties>
</file>